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7ADAB-F439-4713-AE73-6B29D2EA89C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jpeg"/><Relationship Id="rId5" Type="http://schemas.openxmlformats.org/officeDocument/2006/relationships/image" Target="../media/image7.jp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jp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79055"/>
            <a:ext cx="7772400" cy="1470025"/>
          </a:xfrm>
        </p:spPr>
        <p:txBody>
          <a:bodyPr/>
          <a:lstStyle/>
          <a:p>
            <a:r>
              <a:rPr lang="en-GB" dirty="0"/>
              <a:t>AX Website Brand and Layout Brief with key processes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16760"/>
            <a:ext cx="6400800" cy="1752600"/>
          </a:xfrm>
        </p:spPr>
        <p:txBody>
          <a:bodyPr/>
          <a:lstStyle/>
          <a:p>
            <a:r>
              <a:rPr lang="en-GB" dirty="0"/>
              <a:t> July 2017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CDD697-E7F8-4C0E-AF13-C9D2819414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 b="28306"/>
          <a:stretch/>
        </p:blipFill>
        <p:spPr>
          <a:xfrm>
            <a:off x="285750" y="44624"/>
            <a:ext cx="8572500" cy="25678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Departure Month Search Result</a:t>
            </a:r>
          </a:p>
          <a:p>
            <a:r>
              <a:rPr lang="en-GB" sz="1200" b="1" dirty="0"/>
              <a:t>For April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062608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062608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062608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06260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052736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052736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1628800"/>
            <a:ext cx="1080120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1988840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200219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14371" y="3060248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A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856403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76967" y="3040503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B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572000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806763" y="3040503"/>
            <a:ext cx="9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C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300192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59632" y="1412776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522131" y="3060248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D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1200219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2856403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4572000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6300192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1187624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843808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559405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287597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03648" y="4223409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066244" y="4203664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F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96040" y="4203664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511408" y="4223409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H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03648" y="5384249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I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066244" y="5364504"/>
            <a:ext cx="95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J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96040" y="5364504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K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1408" y="538424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L</a:t>
            </a:r>
          </a:p>
        </p:txBody>
      </p:sp>
      <p:sp>
        <p:nvSpPr>
          <p:cNvPr id="85" name="Rectangle 84"/>
          <p:cNvSpPr/>
          <p:nvPr/>
        </p:nvSpPr>
        <p:spPr>
          <a:xfrm>
            <a:off x="0" y="1700808"/>
            <a:ext cx="1115616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8789" y="1700808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/>
              <a:t>Refine</a:t>
            </a:r>
          </a:p>
          <a:p>
            <a:r>
              <a:rPr lang="en-GB" sz="1400" b="1" i="1" dirty="0"/>
              <a:t>Selection: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2008" y="2276872"/>
            <a:ext cx="971600" cy="15841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/>
          <p:cNvSpPr txBox="1"/>
          <p:nvPr/>
        </p:nvSpPr>
        <p:spPr>
          <a:xfrm>
            <a:off x="35496" y="2618328"/>
            <a:ext cx="1027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Destination</a:t>
            </a:r>
          </a:p>
        </p:txBody>
      </p:sp>
      <p:sp>
        <p:nvSpPr>
          <p:cNvPr id="89" name="Donut 88"/>
          <p:cNvSpPr/>
          <p:nvPr/>
        </p:nvSpPr>
        <p:spPr>
          <a:xfrm>
            <a:off x="683568" y="242088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Donut 89"/>
          <p:cNvSpPr/>
          <p:nvPr/>
        </p:nvSpPr>
        <p:spPr>
          <a:xfrm>
            <a:off x="683568" y="270892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Donut 90"/>
          <p:cNvSpPr/>
          <p:nvPr/>
        </p:nvSpPr>
        <p:spPr>
          <a:xfrm>
            <a:off x="683568" y="306896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Donut 91"/>
          <p:cNvSpPr/>
          <p:nvPr/>
        </p:nvSpPr>
        <p:spPr>
          <a:xfrm>
            <a:off x="683568" y="335699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Donut 92"/>
          <p:cNvSpPr/>
          <p:nvPr/>
        </p:nvSpPr>
        <p:spPr>
          <a:xfrm>
            <a:off x="683568" y="364502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72008" y="3933056"/>
            <a:ext cx="971600" cy="15841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5496" y="4274512"/>
            <a:ext cx="989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Experience</a:t>
            </a:r>
          </a:p>
          <a:p>
            <a:r>
              <a:rPr lang="en-GB" sz="1400" dirty="0">
                <a:solidFill>
                  <a:schemeClr val="bg1"/>
                </a:solidFill>
              </a:rPr>
              <a:t>Type</a:t>
            </a:r>
          </a:p>
        </p:txBody>
      </p:sp>
      <p:sp>
        <p:nvSpPr>
          <p:cNvPr id="96" name="Donut 95"/>
          <p:cNvSpPr/>
          <p:nvPr/>
        </p:nvSpPr>
        <p:spPr>
          <a:xfrm>
            <a:off x="683568" y="407707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7" name="Donut 96"/>
          <p:cNvSpPr/>
          <p:nvPr/>
        </p:nvSpPr>
        <p:spPr>
          <a:xfrm>
            <a:off x="683568" y="436510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Donut 97"/>
          <p:cNvSpPr/>
          <p:nvPr/>
        </p:nvSpPr>
        <p:spPr>
          <a:xfrm>
            <a:off x="683568" y="472514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9" name="Donut 98"/>
          <p:cNvSpPr/>
          <p:nvPr/>
        </p:nvSpPr>
        <p:spPr>
          <a:xfrm>
            <a:off x="683568" y="5013176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Donut 99"/>
          <p:cNvSpPr/>
          <p:nvPr/>
        </p:nvSpPr>
        <p:spPr>
          <a:xfrm>
            <a:off x="683568" y="530120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187624" y="1835532"/>
            <a:ext cx="412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Awesome Experiences Departing in April: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D94FE5AE-48A9-405E-B038-F550CA4275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477848" y="-27382"/>
            <a:ext cx="2058385" cy="10522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Topical Now Search Result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062608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062608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062608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06260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052736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052736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1628800"/>
            <a:ext cx="1080120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1988840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200219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14371" y="3060248"/>
            <a:ext cx="1135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Featured on TV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856403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76967" y="3040503"/>
            <a:ext cx="95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 The News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572000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72000" y="3040503"/>
            <a:ext cx="1328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Featured on Radio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300192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59632" y="1412776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372200" y="3060248"/>
            <a:ext cx="1222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From Major Film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1200219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2856403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4572000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6300192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1187624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843808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559405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287597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331640" y="4223409"/>
            <a:ext cx="12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Filming Location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771800" y="4221088"/>
            <a:ext cx="1551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Current Wildlife Event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572000" y="4203664"/>
            <a:ext cx="1462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Concert Next Month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28184" y="4223409"/>
            <a:ext cx="152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Departing this Month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287415" y="5384249"/>
            <a:ext cx="1268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Best Time of Year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699792" y="5384249"/>
            <a:ext cx="1750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Annual Event This Month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47518" y="5384249"/>
            <a:ext cx="1192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Final Availability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1408" y="5384249"/>
            <a:ext cx="101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Solar Eclipse!</a:t>
            </a:r>
          </a:p>
        </p:txBody>
      </p:sp>
      <p:sp>
        <p:nvSpPr>
          <p:cNvPr id="85" name="Rectangle 84"/>
          <p:cNvSpPr/>
          <p:nvPr/>
        </p:nvSpPr>
        <p:spPr>
          <a:xfrm>
            <a:off x="0" y="1700808"/>
            <a:ext cx="1115616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8789" y="1700808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/>
              <a:t>Refine</a:t>
            </a:r>
          </a:p>
          <a:p>
            <a:r>
              <a:rPr lang="en-GB" sz="1400" b="1" i="1" dirty="0"/>
              <a:t>Selection: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2008" y="2276872"/>
            <a:ext cx="971600" cy="100811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/>
          <p:cNvSpPr txBox="1"/>
          <p:nvPr/>
        </p:nvSpPr>
        <p:spPr>
          <a:xfrm>
            <a:off x="35496" y="2492896"/>
            <a:ext cx="1027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Destination</a:t>
            </a:r>
          </a:p>
        </p:txBody>
      </p:sp>
      <p:sp>
        <p:nvSpPr>
          <p:cNvPr id="94" name="Rectangle 93"/>
          <p:cNvSpPr/>
          <p:nvPr/>
        </p:nvSpPr>
        <p:spPr>
          <a:xfrm>
            <a:off x="72008" y="4509120"/>
            <a:ext cx="971600" cy="10081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5496" y="4634552"/>
            <a:ext cx="934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Departure</a:t>
            </a:r>
          </a:p>
          <a:p>
            <a:r>
              <a:rPr lang="en-GB" sz="1400" dirty="0">
                <a:solidFill>
                  <a:schemeClr val="bg1"/>
                </a:solidFill>
              </a:rPr>
              <a:t>Month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187624" y="1835532"/>
            <a:ext cx="315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Topical Experiences Right Now:</a:t>
            </a:r>
          </a:p>
        </p:txBody>
      </p:sp>
      <p:sp>
        <p:nvSpPr>
          <p:cNvPr id="102" name="Donut 101"/>
          <p:cNvSpPr/>
          <p:nvPr/>
        </p:nvSpPr>
        <p:spPr>
          <a:xfrm>
            <a:off x="683568" y="234888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3" name="Donut 102"/>
          <p:cNvSpPr/>
          <p:nvPr/>
        </p:nvSpPr>
        <p:spPr>
          <a:xfrm>
            <a:off x="683568" y="263691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4" name="Donut 103"/>
          <p:cNvSpPr/>
          <p:nvPr/>
        </p:nvSpPr>
        <p:spPr>
          <a:xfrm>
            <a:off x="683568" y="299695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5" name="Donut 104"/>
          <p:cNvSpPr/>
          <p:nvPr/>
        </p:nvSpPr>
        <p:spPr>
          <a:xfrm>
            <a:off x="683568" y="458112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6" name="Donut 105"/>
          <p:cNvSpPr/>
          <p:nvPr/>
        </p:nvSpPr>
        <p:spPr>
          <a:xfrm>
            <a:off x="683568" y="479715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Donut 106"/>
          <p:cNvSpPr/>
          <p:nvPr/>
        </p:nvSpPr>
        <p:spPr>
          <a:xfrm>
            <a:off x="683568" y="522920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2008" y="3356992"/>
            <a:ext cx="971600" cy="10081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35496" y="3554432"/>
            <a:ext cx="1027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Experience</a:t>
            </a:r>
          </a:p>
          <a:p>
            <a:r>
              <a:rPr lang="en-GB" sz="1400" dirty="0">
                <a:solidFill>
                  <a:schemeClr val="bg1"/>
                </a:solidFill>
              </a:rPr>
              <a:t>Type</a:t>
            </a:r>
          </a:p>
        </p:txBody>
      </p:sp>
      <p:sp>
        <p:nvSpPr>
          <p:cNvPr id="113" name="Donut 112"/>
          <p:cNvSpPr/>
          <p:nvPr/>
        </p:nvSpPr>
        <p:spPr>
          <a:xfrm>
            <a:off x="683568" y="342900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4" name="Donut 113"/>
          <p:cNvSpPr/>
          <p:nvPr/>
        </p:nvSpPr>
        <p:spPr>
          <a:xfrm>
            <a:off x="683568" y="371703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5" name="Donut 114"/>
          <p:cNvSpPr/>
          <p:nvPr/>
        </p:nvSpPr>
        <p:spPr>
          <a:xfrm>
            <a:off x="683568" y="407707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5920A06C-9336-46E3-AD0C-C2028B594D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477848" y="-27382"/>
            <a:ext cx="2058385" cy="10522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Tailored Experience Enquiry Form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961564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96156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961564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961564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961564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961564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951692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951692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1700808"/>
            <a:ext cx="1080120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060848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805264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77272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6032321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320353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77272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6032321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309320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77272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165304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6021288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77272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6021288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165304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77272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165304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165304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320353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320353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59632" y="1311151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187624" y="1763524"/>
            <a:ext cx="242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Tell Us What You Want: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1259632" y="2132856"/>
            <a:ext cx="5616624" cy="36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1331640" y="2204864"/>
            <a:ext cx="23716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Your Name:</a:t>
            </a:r>
          </a:p>
          <a:p>
            <a:r>
              <a:rPr lang="en-GB" dirty="0"/>
              <a:t>Your </a:t>
            </a:r>
            <a:r>
              <a:rPr lang="en-GB" dirty="0" err="1"/>
              <a:t>eMail</a:t>
            </a:r>
            <a:r>
              <a:rPr lang="en-GB" dirty="0"/>
              <a:t> Address:</a:t>
            </a:r>
          </a:p>
          <a:p>
            <a:r>
              <a:rPr lang="en-GB" dirty="0"/>
              <a:t>Your Phone Number:</a:t>
            </a:r>
          </a:p>
          <a:p>
            <a:r>
              <a:rPr lang="en-GB" dirty="0"/>
              <a:t>Ideal Departure Dates:</a:t>
            </a:r>
          </a:p>
          <a:p>
            <a:r>
              <a:rPr lang="en-GB" dirty="0"/>
              <a:t>Experience Type:</a:t>
            </a:r>
          </a:p>
          <a:p>
            <a:r>
              <a:rPr lang="en-GB" dirty="0"/>
              <a:t>Location (if applicable):</a:t>
            </a:r>
          </a:p>
          <a:p>
            <a:r>
              <a:rPr lang="en-GB" dirty="0"/>
              <a:t>Brief Description: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140224" y="3933056"/>
            <a:ext cx="3520008" cy="121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3563888" y="2204864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3563888" y="2509664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3563888" y="2780928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3563888" y="3068960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3563888" y="3356992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3555504" y="3645024"/>
            <a:ext cx="310472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1403648" y="5363924"/>
            <a:ext cx="5391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tx2">
                    <a:lumMod val="75000"/>
                  </a:schemeClr>
                </a:solidFill>
              </a:rPr>
              <a:t>Thank You: We will contact you within 2 working days.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979712" y="5013176"/>
            <a:ext cx="720080" cy="369332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SEND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27984" y="6317704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08850787-AB1E-4366-B960-8AE409E5E4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693872" y="-27382"/>
            <a:ext cx="1814232" cy="9274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/>
              <a:t>              Brand Positioning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Target: UK and US Millennials (18-30) and Generation X (35-50)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‘Once in a lifetime experiences’ for affluent busy working people with little spare time but good disposable income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Or less well-off people wanting something for a special occasion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Site to position brand as Quality, Aspirational, Cultured, Contemporary and ’Hip’: somewhere between:</a:t>
            </a:r>
          </a:p>
          <a:p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710" y="4753187"/>
            <a:ext cx="1512168" cy="111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4926" y="511322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046" y="4725144"/>
            <a:ext cx="1157114" cy="115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3266DE-A5EE-40FB-B344-C50A71C743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1283288" y="-27384"/>
            <a:ext cx="2058385" cy="105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3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735865"/>
            <a:ext cx="1475656" cy="983771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7673646" y="3573016"/>
            <a:ext cx="1445736" cy="1819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40593"/>
            <a:ext cx="1456697" cy="874018"/>
          </a:xfrm>
          <a:prstGeom prst="round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5968"/>
            <a:ext cx="8229600" cy="1143000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980728"/>
            <a:ext cx="8280920" cy="998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6" y="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AX Outline Homepage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2041684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204168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2041684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2041684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2041684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2041684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2031812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2031812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805264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77272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6032321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320353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77272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6032321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309320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77272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165304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6021288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77272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6021288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165304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77272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165304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165304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320353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320353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978976" y="44624"/>
            <a:ext cx="90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cs typeface="David" panose="020E0502060401010101" pitchFamily="34" charset="-79"/>
              </a:rPr>
              <a:t>Follow Us:</a:t>
            </a:r>
            <a:endParaRPr lang="en-GB" sz="1200" dirty="0">
              <a:cs typeface="David" panose="020E0502060401010101" pitchFamily="34" charset="-79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24155" y="30596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6163" y="3862789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08331" y="3832011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11823" y="3832011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54737" y="3832011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495363" y="4347929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75656" y="5151050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Extraordinary &amp; Secret Places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203848" y="4355812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275856" y="5158933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Unforgettable Performances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004048" y="5158933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31640" y="2564904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427984" y="6317704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8"/>
          <a:stretch/>
        </p:blipFill>
        <p:spPr>
          <a:xfrm>
            <a:off x="5112380" y="982463"/>
            <a:ext cx="4068132" cy="9965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80729"/>
            <a:ext cx="3921160" cy="100207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8" r="17190"/>
          <a:stretch/>
        </p:blipFill>
        <p:spPr>
          <a:xfrm>
            <a:off x="0" y="982463"/>
            <a:ext cx="1240277" cy="99650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35444"/>
            <a:ext cx="1473421" cy="884053"/>
          </a:xfrm>
          <a:prstGeom prst="roundRect">
            <a:avLst/>
          </a:prstGeom>
          <a:effectLst/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827" y="3035445"/>
            <a:ext cx="1465277" cy="879166"/>
          </a:xfrm>
          <a:prstGeom prst="round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019" y="3035444"/>
            <a:ext cx="1465277" cy="879167"/>
          </a:xfrm>
          <a:prstGeom prst="round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88" y="4253288"/>
            <a:ext cx="1491020" cy="894612"/>
          </a:xfrm>
          <a:prstGeom prst="round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209" y="4274880"/>
            <a:ext cx="1473421" cy="884053"/>
          </a:xfrm>
          <a:prstGeom prst="round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77227"/>
            <a:ext cx="1469508" cy="881705"/>
          </a:xfrm>
          <a:prstGeom prst="round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899639"/>
            <a:ext cx="1475656" cy="845319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719636"/>
            <a:ext cx="1473141" cy="1180004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7673645" y="2420888"/>
            <a:ext cx="14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AngsanaUPC" panose="02020603050405020304" pitchFamily="18" charset="-34"/>
                <a:cs typeface="AngsanaUPC" panose="02020603050405020304" pitchFamily="18" charset="-34"/>
              </a:rPr>
              <a:t>Last Few Places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673646" y="3501008"/>
            <a:ext cx="1488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Venice Carnival £599pp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668344" y="4687252"/>
            <a:ext cx="14510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Easter Island £2,999pp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596336" y="5551348"/>
            <a:ext cx="16369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Day of the Dead £3,299pp</a:t>
            </a:r>
          </a:p>
        </p:txBody>
      </p:sp>
      <p:pic>
        <p:nvPicPr>
          <p:cNvPr id="1026" name="Picture 2" descr="https://www.seeklogo.net/wp-content/uploads/2016/09/facebook-icon-preview-1-400x40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648" y="31187"/>
            <a:ext cx="370732" cy="37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6.googleusercontent.com/-mrbBq9eVcyI/UEn3xzJ1c6I/AAAAAAAAFQg/vNWxmPEuEEM/s64/twitter-2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691" y="37439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ytimg.com/vi/NlVpLOb_7c0/maxresdefault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838" y="44624"/>
            <a:ext cx="606507" cy="34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randsoftheworld.com/sites/default/files/styles/logo-thumbnail/public/052016/untitled-1_151.png?itok=5pgkMHV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204" y="374394"/>
            <a:ext cx="338276" cy="3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eeklogo.com/images/P/pinterest-logo-8561DDA2E1-seeklogo.com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171" y="404664"/>
            <a:ext cx="274530" cy="27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165A6116-1457-4BFE-B5DB-D9468E072CC1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779912" y="-27384"/>
            <a:ext cx="1950485" cy="99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5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9944"/>
            <a:ext cx="8229600" cy="1143000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908720"/>
            <a:ext cx="8280920" cy="998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5" y="0"/>
            <a:ext cx="2044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AX Homepage Wireframe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969676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969676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969676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969676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969676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969676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959804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959804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2492896"/>
            <a:ext cx="1080120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636912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805264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77272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6032321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320353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77272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6032321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309320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77272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165304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6021288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77272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6021288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165304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77272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165304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165304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320353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320353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60232" y="446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Follow Us: </a:t>
            </a:r>
            <a:r>
              <a:rPr lang="en-GB" sz="1200" dirty="0" err="1"/>
              <a:t>Facebook</a:t>
            </a:r>
            <a:r>
              <a:rPr lang="en-GB" sz="1200" dirty="0"/>
              <a:t>, Twitter, YouTube, </a:t>
            </a:r>
            <a:r>
              <a:rPr lang="en-GB" sz="1200" dirty="0" err="1"/>
              <a:t>Instagram</a:t>
            </a:r>
            <a:r>
              <a:rPr lang="en-GB" sz="1200" dirty="0"/>
              <a:t>, </a:t>
            </a:r>
            <a:r>
              <a:rPr lang="en-GB" sz="1200" dirty="0" err="1"/>
              <a:t>Pinterest</a:t>
            </a:r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768171" y="30596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0179" y="3862789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424355" y="30596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80339" y="3832011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139952" y="30596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11960" y="3832011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868144" y="30596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98753" y="3832011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639379" y="4347929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1387" y="5151050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Extraordinary &amp; Secret Places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347864" y="4355812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19872" y="5158933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Unforgettable Performances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095763" y="4355812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7771" y="5158933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547664" y="2463279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427984" y="6317704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3791BDE1-24D2-4E4B-A34C-88ECC36E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779913" y="-27383"/>
            <a:ext cx="1800199" cy="9202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2424355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80339" y="3760003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139952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11960" y="3760003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639379" y="4275921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347864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9944"/>
            <a:ext cx="8229600" cy="1143000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937756"/>
            <a:ext cx="8280920" cy="825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6" y="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Destination Search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2267744" y="2132856"/>
            <a:ext cx="1440160" cy="18722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1825660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825660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825660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825660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815788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81578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2420888"/>
            <a:ext cx="1080120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56490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60232" y="446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Follow Us: </a:t>
            </a:r>
            <a:r>
              <a:rPr lang="en-GB" sz="1200" dirty="0" err="1"/>
              <a:t>Facebook</a:t>
            </a:r>
            <a:r>
              <a:rPr lang="en-GB" sz="1200" dirty="0"/>
              <a:t>, Twitter, YouTube, </a:t>
            </a:r>
            <a:r>
              <a:rPr lang="en-GB" sz="1200" dirty="0" err="1"/>
              <a:t>Instagram</a:t>
            </a:r>
            <a:r>
              <a:rPr lang="en-GB" sz="1200" dirty="0"/>
              <a:t>, </a:t>
            </a:r>
            <a:r>
              <a:rPr lang="en-GB" sz="1200" dirty="0" err="1"/>
              <a:t>Pinterest</a:t>
            </a:r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768171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0179" y="3790781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868144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98753" y="3760003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1387" y="5079042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Extraordinary &amp; Secret Places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19872" y="5086925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Unforgettable Performances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095763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7771" y="5086925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19672" y="2348880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07504" y="2132856"/>
            <a:ext cx="2232248" cy="36724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107504" y="221589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Europe &amp; Middle East                </a:t>
            </a:r>
          </a:p>
        </p:txBody>
      </p:sp>
      <p:sp>
        <p:nvSpPr>
          <p:cNvPr id="63" name="Isosceles Triangle 62"/>
          <p:cNvSpPr/>
          <p:nvPr/>
        </p:nvSpPr>
        <p:spPr>
          <a:xfrm rot="5400000">
            <a:off x="1943708" y="2312876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07504" y="279196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Asia &amp; Indian sub-Continent                </a:t>
            </a:r>
          </a:p>
        </p:txBody>
      </p:sp>
      <p:sp>
        <p:nvSpPr>
          <p:cNvPr id="65" name="Isosceles Triangle 64"/>
          <p:cNvSpPr/>
          <p:nvPr/>
        </p:nvSpPr>
        <p:spPr>
          <a:xfrm rot="5400000">
            <a:off x="1943708" y="2888940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07504" y="3501008"/>
            <a:ext cx="230425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Latin &amp; Central America                </a:t>
            </a:r>
          </a:p>
        </p:txBody>
      </p:sp>
      <p:sp>
        <p:nvSpPr>
          <p:cNvPr id="69" name="Isosceles Triangle 68"/>
          <p:cNvSpPr/>
          <p:nvPr/>
        </p:nvSpPr>
        <p:spPr>
          <a:xfrm rot="5400000">
            <a:off x="1943708" y="3597987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107504" y="4088105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North America &amp; Canada                </a:t>
            </a:r>
          </a:p>
        </p:txBody>
      </p:sp>
      <p:sp>
        <p:nvSpPr>
          <p:cNvPr id="71" name="Isosceles Triangle 70"/>
          <p:cNvSpPr/>
          <p:nvPr/>
        </p:nvSpPr>
        <p:spPr>
          <a:xfrm rot="5400000">
            <a:off x="1943708" y="4185084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107504" y="473617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Africa                </a:t>
            </a:r>
          </a:p>
        </p:txBody>
      </p:sp>
      <p:sp>
        <p:nvSpPr>
          <p:cNvPr id="73" name="Isosceles Triangle 72"/>
          <p:cNvSpPr/>
          <p:nvPr/>
        </p:nvSpPr>
        <p:spPr>
          <a:xfrm rot="5400000">
            <a:off x="1943708" y="4833156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107504" y="531224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Australasia &amp; Pacific                </a:t>
            </a:r>
          </a:p>
        </p:txBody>
      </p:sp>
      <p:sp>
        <p:nvSpPr>
          <p:cNvPr id="75" name="Isosceles Triangle 74"/>
          <p:cNvSpPr/>
          <p:nvPr/>
        </p:nvSpPr>
        <p:spPr>
          <a:xfrm rot="5400000">
            <a:off x="1943708" y="5409220"/>
            <a:ext cx="144016" cy="72008"/>
          </a:xfrm>
          <a:prstGeom prst="triangle">
            <a:avLst>
              <a:gd name="adj" fmla="val 527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2627784" y="221589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UK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623622" y="2348880"/>
            <a:ext cx="450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Italy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623622" y="249289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Spain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627784" y="2791961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Iceland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627784" y="2935977"/>
            <a:ext cx="668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Norway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27784" y="3091026"/>
            <a:ext cx="677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Sweden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623622" y="3224009"/>
            <a:ext cx="836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Greenland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623622" y="2647945"/>
            <a:ext cx="629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Greece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23622" y="3356992"/>
            <a:ext cx="531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Egypt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623622" y="3512041"/>
            <a:ext cx="600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Jordan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623622" y="3656057"/>
            <a:ext cx="519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Israel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971600" y="1628800"/>
            <a:ext cx="360040" cy="36004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D74AC1F5-DF9E-43E6-A2A4-82F3CFB1F3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779913" y="-27383"/>
            <a:ext cx="1829116" cy="9350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Destination Search Result for Italy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17758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177588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177588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17758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177588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17758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167716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167716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1772816"/>
            <a:ext cx="1080120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132856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200219" y="23401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14371" y="3132256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A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856403" y="23401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76967" y="3112511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B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572000" y="23401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806763" y="3112511"/>
            <a:ext cx="9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C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300192" y="234016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19672" y="1527175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522131" y="313225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D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1200219" y="349229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2856403" y="349229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4572000" y="349229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6300192" y="349229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1187624" y="4644424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843808" y="4644424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559405" y="4644424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287597" y="4644424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03648" y="429541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066244" y="4275672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F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96040" y="4275672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511408" y="4295417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H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03648" y="5456257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I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066244" y="5436512"/>
            <a:ext cx="95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J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96040" y="5436512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K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1408" y="5456257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L</a:t>
            </a:r>
          </a:p>
        </p:txBody>
      </p:sp>
      <p:sp>
        <p:nvSpPr>
          <p:cNvPr id="85" name="Rectangle 84"/>
          <p:cNvSpPr/>
          <p:nvPr/>
        </p:nvSpPr>
        <p:spPr>
          <a:xfrm>
            <a:off x="0" y="1844824"/>
            <a:ext cx="1115616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8789" y="1844824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/>
              <a:t>Refine</a:t>
            </a:r>
          </a:p>
          <a:p>
            <a:r>
              <a:rPr lang="en-GB" sz="1400" b="1" i="1" dirty="0"/>
              <a:t>Selection: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2008" y="2420888"/>
            <a:ext cx="971600" cy="15841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/>
          <p:cNvSpPr txBox="1"/>
          <p:nvPr/>
        </p:nvSpPr>
        <p:spPr>
          <a:xfrm>
            <a:off x="35496" y="2762344"/>
            <a:ext cx="10294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Experience </a:t>
            </a:r>
          </a:p>
          <a:p>
            <a:r>
              <a:rPr lang="en-GB" sz="1400" dirty="0">
                <a:solidFill>
                  <a:schemeClr val="bg1"/>
                </a:solidFill>
              </a:rPr>
              <a:t>Type</a:t>
            </a:r>
          </a:p>
        </p:txBody>
      </p:sp>
      <p:sp>
        <p:nvSpPr>
          <p:cNvPr id="89" name="Donut 88"/>
          <p:cNvSpPr/>
          <p:nvPr/>
        </p:nvSpPr>
        <p:spPr>
          <a:xfrm>
            <a:off x="683568" y="256490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Donut 89"/>
          <p:cNvSpPr/>
          <p:nvPr/>
        </p:nvSpPr>
        <p:spPr>
          <a:xfrm>
            <a:off x="683568" y="2852936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Donut 90"/>
          <p:cNvSpPr/>
          <p:nvPr/>
        </p:nvSpPr>
        <p:spPr>
          <a:xfrm>
            <a:off x="683568" y="3212976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Donut 91"/>
          <p:cNvSpPr/>
          <p:nvPr/>
        </p:nvSpPr>
        <p:spPr>
          <a:xfrm>
            <a:off x="683568" y="350100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Donut 92"/>
          <p:cNvSpPr/>
          <p:nvPr/>
        </p:nvSpPr>
        <p:spPr>
          <a:xfrm>
            <a:off x="683568" y="378904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72008" y="4077072"/>
            <a:ext cx="971600" cy="158417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5496" y="4418528"/>
            <a:ext cx="934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Departure</a:t>
            </a:r>
          </a:p>
          <a:p>
            <a:r>
              <a:rPr lang="en-GB" sz="1400" dirty="0">
                <a:solidFill>
                  <a:schemeClr val="bg1"/>
                </a:solidFill>
              </a:rPr>
              <a:t>Date</a:t>
            </a:r>
          </a:p>
        </p:txBody>
      </p:sp>
      <p:sp>
        <p:nvSpPr>
          <p:cNvPr id="96" name="Donut 95"/>
          <p:cNvSpPr/>
          <p:nvPr/>
        </p:nvSpPr>
        <p:spPr>
          <a:xfrm>
            <a:off x="683568" y="422108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7" name="Donut 96"/>
          <p:cNvSpPr/>
          <p:nvPr/>
        </p:nvSpPr>
        <p:spPr>
          <a:xfrm>
            <a:off x="683568" y="450912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Donut 97"/>
          <p:cNvSpPr/>
          <p:nvPr/>
        </p:nvSpPr>
        <p:spPr>
          <a:xfrm>
            <a:off x="683568" y="486916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9" name="Donut 98"/>
          <p:cNvSpPr/>
          <p:nvPr/>
        </p:nvSpPr>
        <p:spPr>
          <a:xfrm>
            <a:off x="683568" y="515719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Donut 99"/>
          <p:cNvSpPr/>
          <p:nvPr/>
        </p:nvSpPr>
        <p:spPr>
          <a:xfrm>
            <a:off x="683568" y="544522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187624" y="1907540"/>
            <a:ext cx="307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Awesome Experiences in Italy: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8F4EAC8B-E1C1-45ED-B525-E0972C9C7F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477848" y="-27383"/>
            <a:ext cx="2174272" cy="11114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2483768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80339" y="3760003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139952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11960" y="3760003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639379" y="4275921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347864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1059794"/>
            <a:ext cx="8280920" cy="703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6" y="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Experiences Search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825660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825660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825660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825660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815788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81578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2420888"/>
            <a:ext cx="1080120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56490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60232" y="446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Follow Us: </a:t>
            </a:r>
            <a:r>
              <a:rPr lang="en-GB" sz="1200" dirty="0" err="1"/>
              <a:t>Facebook</a:t>
            </a:r>
            <a:r>
              <a:rPr lang="en-GB" sz="1200" dirty="0"/>
              <a:t>, Twitter, YouTube, </a:t>
            </a:r>
            <a:r>
              <a:rPr lang="en-GB" sz="1200" dirty="0" err="1"/>
              <a:t>Instagram</a:t>
            </a:r>
            <a:r>
              <a:rPr lang="en-GB" sz="1200" dirty="0"/>
              <a:t>, </a:t>
            </a:r>
            <a:r>
              <a:rPr lang="en-GB" sz="1200" dirty="0" err="1"/>
              <a:t>Pinterest</a:t>
            </a:r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768171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0179" y="3790781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868144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98753" y="3760003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1387" y="5079042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Extraordinary &amp; Secret Places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19872" y="5086925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Unforgettable Performances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095763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7771" y="5086925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19672" y="2348880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475656" y="2204864"/>
            <a:ext cx="2088232" cy="295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1475656" y="221589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World’s Greatest Festivals               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475656" y="249289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Must Do Activities               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75656" y="2780928"/>
            <a:ext cx="194421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Wonders of Wildlife               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75656" y="306896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Unique Annual Events               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475656" y="3368025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Extraordinary &amp; Secret Places              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475656" y="365605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Unforgettable Performances                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1907704" y="1700808"/>
            <a:ext cx="360040" cy="36004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475656" y="422108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Spectacular Hiking, Climbing &amp;</a:t>
            </a:r>
          </a:p>
          <a:p>
            <a:r>
              <a:rPr lang="en-GB" sz="1200" dirty="0">
                <a:solidFill>
                  <a:schemeClr val="bg1"/>
                </a:solidFill>
              </a:rPr>
              <a:t>Walking                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475656" y="465313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Private Castles, Chateaux &amp; </a:t>
            </a:r>
            <a:r>
              <a:rPr lang="en-GB" sz="1200" dirty="0" err="1">
                <a:solidFill>
                  <a:schemeClr val="bg1"/>
                </a:solidFill>
              </a:rPr>
              <a:t>Paradors</a:t>
            </a:r>
            <a:r>
              <a:rPr lang="en-GB" sz="1200" dirty="0">
                <a:solidFill>
                  <a:schemeClr val="bg1"/>
                </a:solidFill>
              </a:rPr>
              <a:t>               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475656" y="393305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Spiritual &amp; Yoga               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1232B3CB-B39A-40CB-A2E9-8967046B62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477848" y="-27382"/>
            <a:ext cx="2058385" cy="10522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96" y="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Experience Search Result</a:t>
            </a:r>
          </a:p>
          <a:p>
            <a:r>
              <a:rPr lang="en-GB" sz="1200" b="1" dirty="0"/>
              <a:t>For Wildlife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062608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062608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062608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062608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06260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052736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052736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1628800"/>
            <a:ext cx="1080120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1988840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200219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14371" y="3060248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A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856403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76967" y="3040503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B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572000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806763" y="3040503"/>
            <a:ext cx="9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C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300192" y="22681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59632" y="1412776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522131" y="3060248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D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1200219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2856403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4572000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6300192" y="3420288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1187624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843808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559405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287597" y="4572416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03648" y="4223409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066244" y="4203664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F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96040" y="4203664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511408" y="4223409"/>
            <a:ext cx="1003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H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03648" y="5384249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I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066244" y="5364504"/>
            <a:ext cx="95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J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96040" y="5364504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K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1408" y="538424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Experience L</a:t>
            </a:r>
          </a:p>
        </p:txBody>
      </p:sp>
      <p:sp>
        <p:nvSpPr>
          <p:cNvPr id="85" name="Rectangle 84"/>
          <p:cNvSpPr/>
          <p:nvPr/>
        </p:nvSpPr>
        <p:spPr>
          <a:xfrm>
            <a:off x="0" y="1700808"/>
            <a:ext cx="1115616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8789" y="1700808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/>
              <a:t>Refine</a:t>
            </a:r>
          </a:p>
          <a:p>
            <a:r>
              <a:rPr lang="en-GB" sz="1400" b="1" i="1" dirty="0"/>
              <a:t>Selection: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2008" y="2276872"/>
            <a:ext cx="971600" cy="15841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/>
          <p:cNvSpPr txBox="1"/>
          <p:nvPr/>
        </p:nvSpPr>
        <p:spPr>
          <a:xfrm>
            <a:off x="35496" y="2618328"/>
            <a:ext cx="1027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Destination</a:t>
            </a:r>
          </a:p>
        </p:txBody>
      </p:sp>
      <p:sp>
        <p:nvSpPr>
          <p:cNvPr id="89" name="Donut 88"/>
          <p:cNvSpPr/>
          <p:nvPr/>
        </p:nvSpPr>
        <p:spPr>
          <a:xfrm>
            <a:off x="683568" y="242088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Donut 89"/>
          <p:cNvSpPr/>
          <p:nvPr/>
        </p:nvSpPr>
        <p:spPr>
          <a:xfrm>
            <a:off x="683568" y="270892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Donut 90"/>
          <p:cNvSpPr/>
          <p:nvPr/>
        </p:nvSpPr>
        <p:spPr>
          <a:xfrm>
            <a:off x="683568" y="3068960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Donut 91"/>
          <p:cNvSpPr/>
          <p:nvPr/>
        </p:nvSpPr>
        <p:spPr>
          <a:xfrm>
            <a:off x="683568" y="335699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Donut 92"/>
          <p:cNvSpPr/>
          <p:nvPr/>
        </p:nvSpPr>
        <p:spPr>
          <a:xfrm>
            <a:off x="683568" y="364502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72008" y="3933056"/>
            <a:ext cx="971600" cy="158417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5496" y="4274512"/>
            <a:ext cx="934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By </a:t>
            </a:r>
          </a:p>
          <a:p>
            <a:r>
              <a:rPr lang="en-GB" sz="1400" dirty="0">
                <a:solidFill>
                  <a:schemeClr val="bg1"/>
                </a:solidFill>
              </a:rPr>
              <a:t>Departure</a:t>
            </a:r>
          </a:p>
          <a:p>
            <a:r>
              <a:rPr lang="en-GB" sz="1400" dirty="0">
                <a:solidFill>
                  <a:schemeClr val="bg1"/>
                </a:solidFill>
              </a:rPr>
              <a:t>Date</a:t>
            </a:r>
          </a:p>
        </p:txBody>
      </p:sp>
      <p:sp>
        <p:nvSpPr>
          <p:cNvPr id="96" name="Donut 95"/>
          <p:cNvSpPr/>
          <p:nvPr/>
        </p:nvSpPr>
        <p:spPr>
          <a:xfrm>
            <a:off x="683568" y="4077072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7" name="Donut 96"/>
          <p:cNvSpPr/>
          <p:nvPr/>
        </p:nvSpPr>
        <p:spPr>
          <a:xfrm>
            <a:off x="683568" y="436510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Donut 97"/>
          <p:cNvSpPr/>
          <p:nvPr/>
        </p:nvSpPr>
        <p:spPr>
          <a:xfrm>
            <a:off x="683568" y="4725144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9" name="Donut 98"/>
          <p:cNvSpPr/>
          <p:nvPr/>
        </p:nvSpPr>
        <p:spPr>
          <a:xfrm>
            <a:off x="683568" y="5013176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Donut 99"/>
          <p:cNvSpPr/>
          <p:nvPr/>
        </p:nvSpPr>
        <p:spPr>
          <a:xfrm>
            <a:off x="683568" y="5301208"/>
            <a:ext cx="144016" cy="144016"/>
          </a:xfrm>
          <a:prstGeom prst="don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187624" y="1835532"/>
            <a:ext cx="334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Wonders of Wildlife Experiences: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82EF114D-4391-423B-B987-640DDA1E4F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477848" y="-27382"/>
            <a:ext cx="2058385" cy="10522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2483768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80339" y="3760003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139952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11960" y="3760003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639379" y="4275921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347864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5620"/>
            <a:ext cx="8229600" cy="887323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937756"/>
            <a:ext cx="8280920" cy="825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6" y="0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Departure Month Search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825660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825660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825660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825660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815788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81578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28384" y="2420888"/>
            <a:ext cx="1080120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6416" y="256490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OFFERS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60232" y="446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Follow Us: </a:t>
            </a:r>
            <a:r>
              <a:rPr lang="en-GB" sz="1200" dirty="0" err="1"/>
              <a:t>Facebook</a:t>
            </a:r>
            <a:r>
              <a:rPr lang="en-GB" sz="1200" dirty="0"/>
              <a:t>, Twitter, YouTube, </a:t>
            </a:r>
            <a:r>
              <a:rPr lang="en-GB" sz="1200" dirty="0" err="1"/>
              <a:t>Instagram</a:t>
            </a:r>
            <a:r>
              <a:rPr lang="en-GB" sz="1200" dirty="0"/>
              <a:t>, </a:t>
            </a:r>
            <a:r>
              <a:rPr lang="en-GB" sz="1200" dirty="0" err="1"/>
              <a:t>Pinterest</a:t>
            </a:r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768171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0179" y="3790781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868144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98753" y="3760003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1387" y="5079042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Extraordinary &amp; Secret Places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19872" y="5086925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Unforgettable Performances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095763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7771" y="5086925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19672" y="2348880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771800" y="2204864"/>
            <a:ext cx="1656184" cy="25202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2771800" y="2215897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>
                <a:solidFill>
                  <a:schemeClr val="bg1"/>
                </a:solidFill>
              </a:rPr>
              <a:t>Experiences Departing:</a:t>
            </a:r>
            <a:r>
              <a:rPr lang="en-GB" sz="1200" dirty="0">
                <a:solidFill>
                  <a:schemeClr val="bg1"/>
                </a:solidFill>
              </a:rPr>
              <a:t>               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987824" y="2420888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January</a:t>
            </a:r>
          </a:p>
          <a:p>
            <a:r>
              <a:rPr lang="en-GB" sz="1200" dirty="0">
                <a:solidFill>
                  <a:schemeClr val="bg1"/>
                </a:solidFill>
              </a:rPr>
              <a:t>February</a:t>
            </a:r>
          </a:p>
          <a:p>
            <a:r>
              <a:rPr lang="en-GB" sz="1200" dirty="0">
                <a:solidFill>
                  <a:schemeClr val="bg1"/>
                </a:solidFill>
              </a:rPr>
              <a:t>March</a:t>
            </a:r>
          </a:p>
          <a:p>
            <a:r>
              <a:rPr lang="en-GB" sz="1200" dirty="0">
                <a:solidFill>
                  <a:schemeClr val="bg1"/>
                </a:solidFill>
              </a:rPr>
              <a:t>April</a:t>
            </a:r>
          </a:p>
          <a:p>
            <a:r>
              <a:rPr lang="en-GB" sz="1200" dirty="0">
                <a:solidFill>
                  <a:schemeClr val="bg1"/>
                </a:solidFill>
              </a:rPr>
              <a:t>May </a:t>
            </a:r>
          </a:p>
          <a:p>
            <a:r>
              <a:rPr lang="en-GB" sz="1200" dirty="0">
                <a:solidFill>
                  <a:schemeClr val="bg1"/>
                </a:solidFill>
              </a:rPr>
              <a:t>June</a:t>
            </a:r>
          </a:p>
          <a:p>
            <a:r>
              <a:rPr lang="en-GB" sz="1200" dirty="0">
                <a:solidFill>
                  <a:schemeClr val="bg1"/>
                </a:solidFill>
              </a:rPr>
              <a:t>July</a:t>
            </a:r>
          </a:p>
          <a:p>
            <a:r>
              <a:rPr lang="en-GB" sz="1200" dirty="0">
                <a:solidFill>
                  <a:schemeClr val="bg1"/>
                </a:solidFill>
              </a:rPr>
              <a:t>August</a:t>
            </a:r>
          </a:p>
          <a:p>
            <a:r>
              <a:rPr lang="en-GB" sz="1200" dirty="0">
                <a:solidFill>
                  <a:schemeClr val="bg1"/>
                </a:solidFill>
              </a:rPr>
              <a:t>September</a:t>
            </a:r>
          </a:p>
          <a:p>
            <a:r>
              <a:rPr lang="en-GB" sz="1200" dirty="0">
                <a:solidFill>
                  <a:schemeClr val="bg1"/>
                </a:solidFill>
              </a:rPr>
              <a:t>October </a:t>
            </a:r>
          </a:p>
          <a:p>
            <a:r>
              <a:rPr lang="en-GB" sz="1200" dirty="0">
                <a:solidFill>
                  <a:schemeClr val="bg1"/>
                </a:solidFill>
              </a:rPr>
              <a:t>November</a:t>
            </a:r>
          </a:p>
          <a:p>
            <a:r>
              <a:rPr lang="en-GB" sz="1200" dirty="0">
                <a:solidFill>
                  <a:schemeClr val="bg1"/>
                </a:solidFill>
              </a:rPr>
              <a:t>December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3563888" y="1700808"/>
            <a:ext cx="360040" cy="36004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946B8ECE-03B8-4044-BF49-AD558D5966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9" t="37922" r="24321" b="34250"/>
          <a:stretch/>
        </p:blipFill>
        <p:spPr>
          <a:xfrm>
            <a:off x="3563888" y="-27382"/>
            <a:ext cx="1814232" cy="9274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1743</TotalTime>
  <Words>1481</Words>
  <Application>Microsoft Office PowerPoint</Application>
  <PresentationFormat>On-screen Show (4:3)</PresentationFormat>
  <Paragraphs>621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AngsanaUPC</vt:lpstr>
      <vt:lpstr>Arial</vt:lpstr>
      <vt:lpstr>Calibri</vt:lpstr>
      <vt:lpstr>David</vt:lpstr>
      <vt:lpstr>Office Theme</vt:lpstr>
      <vt:lpstr>AX Website Brand and Layout Brief with key processes</vt:lpstr>
      <vt:lpstr>              Brand Positioning</vt:lpstr>
      <vt:lpstr>AX Rolling Images Banner </vt:lpstr>
      <vt:lpstr>AX Rolling Images Banner </vt:lpstr>
      <vt:lpstr>AX Rolling Images Banner </vt:lpstr>
      <vt:lpstr>PowerPoint Presentation</vt:lpstr>
      <vt:lpstr>AX Rolling Images Banner </vt:lpstr>
      <vt:lpstr>PowerPoint Presentation</vt:lpstr>
      <vt:lpstr>AX Rolling Images Banner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 Website</dc:title>
  <dc:creator>William Burton</dc:creator>
  <cp:lastModifiedBy>William Burton</cp:lastModifiedBy>
  <cp:revision>103</cp:revision>
  <dcterms:created xsi:type="dcterms:W3CDTF">2017-06-06T16:40:55Z</dcterms:created>
  <dcterms:modified xsi:type="dcterms:W3CDTF">2017-07-13T13:13:37Z</dcterms:modified>
</cp:coreProperties>
</file>